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Oswald Bold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Oswald" charset="1" panose="00000500000000000000"/>
      <p:regular r:id="rId20"/>
    </p:embeddedFont>
    <p:embeddedFont>
      <p:font typeface="ITC Franklin Gothic LT" charset="1" panose="020B0504030503020204"/>
      <p:regular r:id="rId21"/>
    </p:embeddedFont>
    <p:embeddedFont>
      <p:font typeface="League Gothic" charset="1" panose="00000500000000000000"/>
      <p:regular r:id="rId22"/>
    </p:embeddedFont>
    <p:embeddedFont>
      <p:font typeface="Canva Sans" charset="1" panose="020B0503030501040103"/>
      <p:regular r:id="rId23"/>
    </p:embeddedFont>
    <p:embeddedFont>
      <p:font typeface="Source Sans Pro" charset="1" panose="020B0503030403020204"/>
      <p:regular r:id="rId24"/>
    </p:embeddedFont>
    <p:embeddedFont>
      <p:font typeface="Heebo Black" charset="1" panose="00000A00000000000000"/>
      <p:regular r:id="rId25"/>
    </p:embeddedFont>
    <p:embeddedFont>
      <p:font typeface="Assistant Regular" charset="1" panose="00000500000000000000"/>
      <p:regular r:id="rId26"/>
    </p:embeddedFont>
    <p:embeddedFont>
      <p:font typeface="Raleway" charset="1" panose="00000000000000000000"/>
      <p:regular r:id="rId27"/>
    </p:embeddedFont>
    <p:embeddedFont>
      <p:font typeface="Anton" charset="1" panose="00000500000000000000"/>
      <p:regular r:id="rId28"/>
    </p:embeddedFont>
    <p:embeddedFont>
      <p:font typeface="Raleway Bold" charset="1" panose="00000000000000000000"/>
      <p:regular r:id="rId29"/>
    </p:embeddedFont>
    <p:embeddedFont>
      <p:font typeface="DM Sans Bold" charset="1" panose="00000000000000000000"/>
      <p:regular r:id="rId30"/>
    </p:embeddedFont>
    <p:embeddedFont>
      <p:font typeface="Bryndan Write" charset="1" panose="02000503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jpeg" Type="http://schemas.openxmlformats.org/officeDocument/2006/relationships/image"/><Relationship Id="rId12" Target="../media/image39.png" Type="http://schemas.openxmlformats.org/officeDocument/2006/relationships/image"/><Relationship Id="rId13" Target="../media/image40.jpeg" Type="http://schemas.openxmlformats.org/officeDocument/2006/relationships/image"/><Relationship Id="rId14" Target="../media/image41.jpeg" Type="http://schemas.openxmlformats.org/officeDocument/2006/relationships/image"/><Relationship Id="rId15" Target="../media/image42.jpe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jpeg" Type="http://schemas.openxmlformats.org/officeDocument/2006/relationships/image"/><Relationship Id="rId2" Target="../media/image45.jpeg" Type="http://schemas.openxmlformats.org/officeDocument/2006/relationships/image"/><Relationship Id="rId3" Target="../media/image46.jpeg" Type="http://schemas.openxmlformats.org/officeDocument/2006/relationships/image"/><Relationship Id="rId4" Target="../media/image47.jpeg" Type="http://schemas.openxmlformats.org/officeDocument/2006/relationships/image"/><Relationship Id="rId5" Target="../media/image48.jpeg" Type="http://schemas.openxmlformats.org/officeDocument/2006/relationships/image"/><Relationship Id="rId6" Target="../media/image49.jpeg" Type="http://schemas.openxmlformats.org/officeDocument/2006/relationships/image"/><Relationship Id="rId7" Target="../media/image50.jpeg" Type="http://schemas.openxmlformats.org/officeDocument/2006/relationships/image"/><Relationship Id="rId8" Target="../media/image51.jpe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11554" y="4050855"/>
            <a:ext cx="4920357" cy="1212098"/>
            <a:chOff x="0" y="0"/>
            <a:chExt cx="812800" cy="2002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00228"/>
            </a:xfrm>
            <a:custGeom>
              <a:avLst/>
              <a:gdLst/>
              <a:ahLst/>
              <a:cxnLst/>
              <a:rect r="r" b="b" t="t" l="l"/>
              <a:pathLst>
                <a:path h="200228" w="812800">
                  <a:moveTo>
                    <a:pt x="39336" y="0"/>
                  </a:moveTo>
                  <a:lnTo>
                    <a:pt x="773464" y="0"/>
                  </a:lnTo>
                  <a:cubicBezTo>
                    <a:pt x="783896" y="0"/>
                    <a:pt x="793902" y="4144"/>
                    <a:pt x="801279" y="11521"/>
                  </a:cubicBezTo>
                  <a:cubicBezTo>
                    <a:pt x="808656" y="18898"/>
                    <a:pt x="812800" y="28904"/>
                    <a:pt x="812800" y="39336"/>
                  </a:cubicBezTo>
                  <a:lnTo>
                    <a:pt x="812800" y="160892"/>
                  </a:lnTo>
                  <a:cubicBezTo>
                    <a:pt x="812800" y="171324"/>
                    <a:pt x="808656" y="181330"/>
                    <a:pt x="801279" y="188707"/>
                  </a:cubicBezTo>
                  <a:cubicBezTo>
                    <a:pt x="793902" y="196084"/>
                    <a:pt x="783896" y="200228"/>
                    <a:pt x="773464" y="200228"/>
                  </a:cubicBezTo>
                  <a:lnTo>
                    <a:pt x="39336" y="200228"/>
                  </a:lnTo>
                  <a:cubicBezTo>
                    <a:pt x="28904" y="200228"/>
                    <a:pt x="18898" y="196084"/>
                    <a:pt x="11521" y="188707"/>
                  </a:cubicBezTo>
                  <a:cubicBezTo>
                    <a:pt x="4144" y="181330"/>
                    <a:pt x="0" y="171324"/>
                    <a:pt x="0" y="160892"/>
                  </a:cubicBezTo>
                  <a:lnTo>
                    <a:pt x="0" y="39336"/>
                  </a:lnTo>
                  <a:cubicBezTo>
                    <a:pt x="0" y="28904"/>
                    <a:pt x="4144" y="18898"/>
                    <a:pt x="11521" y="11521"/>
                  </a:cubicBezTo>
                  <a:cubicBezTo>
                    <a:pt x="18898" y="4144"/>
                    <a:pt x="28904" y="0"/>
                    <a:pt x="39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35812" y="7287850"/>
            <a:ext cx="374595" cy="374595"/>
          </a:xfrm>
          <a:custGeom>
            <a:avLst/>
            <a:gdLst/>
            <a:ahLst/>
            <a:cxnLst/>
            <a:rect r="r" b="b" t="t" l="l"/>
            <a:pathLst>
              <a:path h="374595" w="374595">
                <a:moveTo>
                  <a:pt x="0" y="0"/>
                </a:moveTo>
                <a:lnTo>
                  <a:pt x="374595" y="0"/>
                </a:lnTo>
                <a:lnTo>
                  <a:pt x="374595" y="374596"/>
                </a:lnTo>
                <a:lnTo>
                  <a:pt x="0" y="37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50621" y="8762264"/>
            <a:ext cx="608679" cy="602564"/>
            <a:chOff x="0" y="0"/>
            <a:chExt cx="85797" cy="849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61736" y="-906507"/>
            <a:ext cx="21211472" cy="2585721"/>
            <a:chOff x="0" y="0"/>
            <a:chExt cx="2989874" cy="3644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89874" cy="364472"/>
            </a:xfrm>
            <a:custGeom>
              <a:avLst/>
              <a:gdLst/>
              <a:ahLst/>
              <a:cxnLst/>
              <a:rect r="r" b="b" t="t" l="l"/>
              <a:pathLst>
                <a:path h="364472" w="2989874">
                  <a:moveTo>
                    <a:pt x="26644" y="0"/>
                  </a:moveTo>
                  <a:lnTo>
                    <a:pt x="2963230" y="0"/>
                  </a:lnTo>
                  <a:cubicBezTo>
                    <a:pt x="2970296" y="0"/>
                    <a:pt x="2977073" y="2807"/>
                    <a:pt x="2982070" y="7804"/>
                  </a:cubicBezTo>
                  <a:cubicBezTo>
                    <a:pt x="2987067" y="12801"/>
                    <a:pt x="2989874" y="19578"/>
                    <a:pt x="2989874" y="26644"/>
                  </a:cubicBezTo>
                  <a:lnTo>
                    <a:pt x="2989874" y="337827"/>
                  </a:lnTo>
                  <a:cubicBezTo>
                    <a:pt x="2989874" y="344894"/>
                    <a:pt x="2987067" y="351671"/>
                    <a:pt x="2982070" y="356668"/>
                  </a:cubicBezTo>
                  <a:cubicBezTo>
                    <a:pt x="2977073" y="361664"/>
                    <a:pt x="2970296" y="364472"/>
                    <a:pt x="2963230" y="364472"/>
                  </a:cubicBezTo>
                  <a:lnTo>
                    <a:pt x="26644" y="364472"/>
                  </a:lnTo>
                  <a:cubicBezTo>
                    <a:pt x="19578" y="364472"/>
                    <a:pt x="12801" y="361664"/>
                    <a:pt x="7804" y="356668"/>
                  </a:cubicBezTo>
                  <a:cubicBezTo>
                    <a:pt x="2807" y="351671"/>
                    <a:pt x="0" y="344894"/>
                    <a:pt x="0" y="337827"/>
                  </a:cubicBezTo>
                  <a:lnTo>
                    <a:pt x="0" y="26644"/>
                  </a:lnTo>
                  <a:cubicBezTo>
                    <a:pt x="0" y="19578"/>
                    <a:pt x="2807" y="12801"/>
                    <a:pt x="7804" y="7804"/>
                  </a:cubicBezTo>
                  <a:cubicBezTo>
                    <a:pt x="12801" y="2807"/>
                    <a:pt x="19578" y="0"/>
                    <a:pt x="266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89874" cy="40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3103" y="2946039"/>
            <a:ext cx="5028625" cy="5028625"/>
            <a:chOff x="0" y="0"/>
            <a:chExt cx="6704833" cy="670483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704833" cy="670483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164876">
                        <a:alpha val="100000"/>
                      </a:srgbClr>
                    </a:gs>
                    <a:gs pos="100000">
                      <a:srgbClr val="3099F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93322" y="393322"/>
              <a:ext cx="5918190" cy="591819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6595776" y="837043"/>
            <a:ext cx="11472271" cy="317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58"/>
              </a:lnSpc>
            </a:pPr>
            <a:r>
              <a:rPr lang="en-US" sz="111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Virtualisation of local market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2102892" y="2946039"/>
            <a:ext cx="9272016" cy="8229600"/>
          </a:xfrm>
          <a:custGeom>
            <a:avLst/>
            <a:gdLst/>
            <a:ahLst/>
            <a:cxnLst/>
            <a:rect r="r" b="b" t="t" l="l"/>
            <a:pathLst>
              <a:path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79503" y="7662446"/>
            <a:ext cx="2232546" cy="2232546"/>
          </a:xfrm>
          <a:custGeom>
            <a:avLst/>
            <a:gdLst/>
            <a:ahLst/>
            <a:cxnLst/>
            <a:rect r="r" b="b" t="t" l="l"/>
            <a:pathLst>
              <a:path h="2232546" w="2232546">
                <a:moveTo>
                  <a:pt x="0" y="0"/>
                </a:moveTo>
                <a:lnTo>
                  <a:pt x="2232546" y="0"/>
                </a:lnTo>
                <a:lnTo>
                  <a:pt x="2232546" y="2232545"/>
                </a:lnTo>
                <a:lnTo>
                  <a:pt x="0" y="2232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3212075" cy="1292860"/>
          </a:xfrm>
          <a:custGeom>
            <a:avLst/>
            <a:gdLst/>
            <a:ahLst/>
            <a:cxnLst/>
            <a:rect r="r" b="b" t="t" l="l"/>
            <a:pathLst>
              <a:path h="1292860" w="3212075">
                <a:moveTo>
                  <a:pt x="0" y="0"/>
                </a:moveTo>
                <a:lnTo>
                  <a:pt x="3212075" y="0"/>
                </a:lnTo>
                <a:lnTo>
                  <a:pt x="3212075" y="1292860"/>
                </a:lnTo>
                <a:lnTo>
                  <a:pt x="0" y="1292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668795" y="4193602"/>
            <a:ext cx="4306109" cy="72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34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Pirates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11554" y="5336415"/>
            <a:ext cx="8479190" cy="17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2700" spc="8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ARNAV CHAUHAN (TEAM LEADER)</a:t>
            </a:r>
          </a:p>
          <a:p>
            <a:pPr algn="l">
              <a:lnSpc>
                <a:spcPts val="4590"/>
              </a:lnSpc>
            </a:pPr>
            <a:r>
              <a:rPr lang="en-US" sz="2700" spc="8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PRAGYAN DIWAKAR</a:t>
            </a:r>
          </a:p>
          <a:p>
            <a:pPr algn="l">
              <a:lnSpc>
                <a:spcPts val="4590"/>
              </a:lnSpc>
            </a:pPr>
            <a:r>
              <a:rPr lang="en-US" sz="2700" spc="8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SOUMIK DUTTA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5292" y="1609382"/>
            <a:ext cx="19498584" cy="7068237"/>
          </a:xfrm>
          <a:custGeom>
            <a:avLst/>
            <a:gdLst/>
            <a:ahLst/>
            <a:cxnLst/>
            <a:rect r="r" b="b" t="t" l="l"/>
            <a:pathLst>
              <a:path h="7068237" w="19498584">
                <a:moveTo>
                  <a:pt x="0" y="0"/>
                </a:moveTo>
                <a:lnTo>
                  <a:pt x="19498584" y="0"/>
                </a:lnTo>
                <a:lnTo>
                  <a:pt x="19498584" y="7068236"/>
                </a:lnTo>
                <a:lnTo>
                  <a:pt x="0" y="706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25252" y="3314441"/>
            <a:ext cx="7837495" cy="354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667"/>
              </a:lnSpc>
            </a:pPr>
            <a:r>
              <a:rPr lang="en-US" sz="15833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29077">
            <a:off x="10768867" y="1612101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7" y="0"/>
                </a:lnTo>
                <a:lnTo>
                  <a:pt x="1885747" y="1296023"/>
                </a:lnTo>
                <a:lnTo>
                  <a:pt x="0" y="1296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38892">
            <a:off x="2066547" y="1518683"/>
            <a:ext cx="1133066" cy="1067142"/>
          </a:xfrm>
          <a:custGeom>
            <a:avLst/>
            <a:gdLst/>
            <a:ahLst/>
            <a:cxnLst/>
            <a:rect r="r" b="b" t="t" l="l"/>
            <a:pathLst>
              <a:path h="1067142" w="1133066">
                <a:moveTo>
                  <a:pt x="0" y="0"/>
                </a:moveTo>
                <a:lnTo>
                  <a:pt x="1133066" y="0"/>
                </a:lnTo>
                <a:lnTo>
                  <a:pt x="1133066" y="1067142"/>
                </a:lnTo>
                <a:lnTo>
                  <a:pt x="0" y="1067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019434">
            <a:off x="11520167" y="5446176"/>
            <a:ext cx="1954152" cy="1240887"/>
          </a:xfrm>
          <a:custGeom>
            <a:avLst/>
            <a:gdLst/>
            <a:ahLst/>
            <a:cxnLst/>
            <a:rect r="r" b="b" t="t" l="l"/>
            <a:pathLst>
              <a:path h="1240887" w="1954152">
                <a:moveTo>
                  <a:pt x="0" y="0"/>
                </a:moveTo>
                <a:lnTo>
                  <a:pt x="1954153" y="0"/>
                </a:lnTo>
                <a:lnTo>
                  <a:pt x="1954153" y="1240887"/>
                </a:lnTo>
                <a:lnTo>
                  <a:pt x="0" y="1240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07957">
            <a:off x="4248176" y="2840141"/>
            <a:ext cx="1954152" cy="1240887"/>
          </a:xfrm>
          <a:custGeom>
            <a:avLst/>
            <a:gdLst/>
            <a:ahLst/>
            <a:cxnLst/>
            <a:rect r="r" b="b" t="t" l="l"/>
            <a:pathLst>
              <a:path h="1240887" w="1954152">
                <a:moveTo>
                  <a:pt x="0" y="0"/>
                </a:moveTo>
                <a:lnTo>
                  <a:pt x="1954153" y="0"/>
                </a:lnTo>
                <a:lnTo>
                  <a:pt x="1954153" y="1240887"/>
                </a:lnTo>
                <a:lnTo>
                  <a:pt x="0" y="1240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615" y="3381568"/>
            <a:ext cx="4196864" cy="5494277"/>
            <a:chOff x="0" y="0"/>
            <a:chExt cx="1166407" cy="1526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6407" cy="1526988"/>
            </a:xfrm>
            <a:custGeom>
              <a:avLst/>
              <a:gdLst/>
              <a:ahLst/>
              <a:cxnLst/>
              <a:rect r="r" b="b" t="t" l="l"/>
              <a:pathLst>
                <a:path h="1526988" w="1166407">
                  <a:moveTo>
                    <a:pt x="0" y="0"/>
                  </a:moveTo>
                  <a:lnTo>
                    <a:pt x="1166407" y="0"/>
                  </a:lnTo>
                  <a:lnTo>
                    <a:pt x="1166407" y="1526988"/>
                  </a:lnTo>
                  <a:lnTo>
                    <a:pt x="0" y="152698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66407" cy="158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4617" y="2311574"/>
            <a:ext cx="2090860" cy="2216988"/>
            <a:chOff x="0" y="0"/>
            <a:chExt cx="740828" cy="7855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0828" cy="785518"/>
            </a:xfrm>
            <a:custGeom>
              <a:avLst/>
              <a:gdLst/>
              <a:ahLst/>
              <a:cxnLst/>
              <a:rect r="r" b="b" t="t" l="l"/>
              <a:pathLst>
                <a:path h="785518" w="740828">
                  <a:moveTo>
                    <a:pt x="370414" y="0"/>
                  </a:moveTo>
                  <a:cubicBezTo>
                    <a:pt x="165840" y="0"/>
                    <a:pt x="0" y="175844"/>
                    <a:pt x="0" y="392759"/>
                  </a:cubicBezTo>
                  <a:cubicBezTo>
                    <a:pt x="0" y="609674"/>
                    <a:pt x="165840" y="785518"/>
                    <a:pt x="370414" y="785518"/>
                  </a:cubicBezTo>
                  <a:cubicBezTo>
                    <a:pt x="574988" y="785518"/>
                    <a:pt x="740828" y="609674"/>
                    <a:pt x="740828" y="392759"/>
                  </a:cubicBezTo>
                  <a:cubicBezTo>
                    <a:pt x="740828" y="175844"/>
                    <a:pt x="574988" y="0"/>
                    <a:pt x="37041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9453" y="16492"/>
              <a:ext cx="601923" cy="695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476592" y="3456243"/>
            <a:ext cx="4370205" cy="5483142"/>
            <a:chOff x="0" y="0"/>
            <a:chExt cx="1217049" cy="1526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7049" cy="1526988"/>
            </a:xfrm>
            <a:custGeom>
              <a:avLst/>
              <a:gdLst/>
              <a:ahLst/>
              <a:cxnLst/>
              <a:rect r="r" b="b" t="t" l="l"/>
              <a:pathLst>
                <a:path h="1526988" w="1217049">
                  <a:moveTo>
                    <a:pt x="0" y="0"/>
                  </a:moveTo>
                  <a:lnTo>
                    <a:pt x="1217049" y="0"/>
                  </a:lnTo>
                  <a:lnTo>
                    <a:pt x="1217049" y="1526988"/>
                  </a:lnTo>
                  <a:lnTo>
                    <a:pt x="0" y="152698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17049" cy="158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573085" y="2311574"/>
            <a:ext cx="2177218" cy="2289338"/>
            <a:chOff x="0" y="0"/>
            <a:chExt cx="772993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72993" cy="812800"/>
            </a:xfrm>
            <a:custGeom>
              <a:avLst/>
              <a:gdLst/>
              <a:ahLst/>
              <a:cxnLst/>
              <a:rect r="r" b="b" t="t" l="l"/>
              <a:pathLst>
                <a:path h="812800" w="772993">
                  <a:moveTo>
                    <a:pt x="386497" y="0"/>
                  </a:moveTo>
                  <a:cubicBezTo>
                    <a:pt x="173040" y="0"/>
                    <a:pt x="0" y="181951"/>
                    <a:pt x="0" y="406400"/>
                  </a:cubicBezTo>
                  <a:cubicBezTo>
                    <a:pt x="0" y="630849"/>
                    <a:pt x="173040" y="812800"/>
                    <a:pt x="386497" y="812800"/>
                  </a:cubicBezTo>
                  <a:cubicBezTo>
                    <a:pt x="599953" y="812800"/>
                    <a:pt x="772993" y="630849"/>
                    <a:pt x="772993" y="406400"/>
                  </a:cubicBezTo>
                  <a:cubicBezTo>
                    <a:pt x="772993" y="181951"/>
                    <a:pt x="599953" y="0"/>
                    <a:pt x="386497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2468" y="19050"/>
              <a:ext cx="62805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84909" y="3392703"/>
            <a:ext cx="4405925" cy="5483142"/>
            <a:chOff x="0" y="0"/>
            <a:chExt cx="1226996" cy="15269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26996" cy="1526988"/>
            </a:xfrm>
            <a:custGeom>
              <a:avLst/>
              <a:gdLst/>
              <a:ahLst/>
              <a:cxnLst/>
              <a:rect r="r" b="b" t="t" l="l"/>
              <a:pathLst>
                <a:path h="1526988" w="1226996">
                  <a:moveTo>
                    <a:pt x="0" y="0"/>
                  </a:moveTo>
                  <a:lnTo>
                    <a:pt x="1226996" y="0"/>
                  </a:lnTo>
                  <a:lnTo>
                    <a:pt x="1226996" y="1526988"/>
                  </a:lnTo>
                  <a:lnTo>
                    <a:pt x="0" y="152698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226996" cy="158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90365" y="2248034"/>
            <a:ext cx="2195013" cy="2289338"/>
            <a:chOff x="0" y="0"/>
            <a:chExt cx="779311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93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9311">
                  <a:moveTo>
                    <a:pt x="389656" y="0"/>
                  </a:moveTo>
                  <a:cubicBezTo>
                    <a:pt x="174455" y="0"/>
                    <a:pt x="0" y="181951"/>
                    <a:pt x="0" y="406400"/>
                  </a:cubicBezTo>
                  <a:cubicBezTo>
                    <a:pt x="0" y="630849"/>
                    <a:pt x="174455" y="812800"/>
                    <a:pt x="389656" y="812800"/>
                  </a:cubicBezTo>
                  <a:cubicBezTo>
                    <a:pt x="604856" y="812800"/>
                    <a:pt x="779311" y="630849"/>
                    <a:pt x="779311" y="406400"/>
                  </a:cubicBezTo>
                  <a:cubicBezTo>
                    <a:pt x="779311" y="181951"/>
                    <a:pt x="604856" y="0"/>
                    <a:pt x="38965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3060" y="19050"/>
              <a:ext cx="63319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533710" y="3456243"/>
            <a:ext cx="4405925" cy="5483142"/>
            <a:chOff x="0" y="0"/>
            <a:chExt cx="1226996" cy="15269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26996" cy="1526988"/>
            </a:xfrm>
            <a:custGeom>
              <a:avLst/>
              <a:gdLst/>
              <a:ahLst/>
              <a:cxnLst/>
              <a:rect r="r" b="b" t="t" l="l"/>
              <a:pathLst>
                <a:path h="1526988" w="1226996">
                  <a:moveTo>
                    <a:pt x="0" y="0"/>
                  </a:moveTo>
                  <a:lnTo>
                    <a:pt x="1226996" y="0"/>
                  </a:lnTo>
                  <a:lnTo>
                    <a:pt x="1226996" y="1526988"/>
                  </a:lnTo>
                  <a:lnTo>
                    <a:pt x="0" y="152698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226996" cy="1584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639166" y="2311574"/>
            <a:ext cx="2195013" cy="2289338"/>
            <a:chOff x="0" y="0"/>
            <a:chExt cx="779311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9311" cy="812800"/>
            </a:xfrm>
            <a:custGeom>
              <a:avLst/>
              <a:gdLst/>
              <a:ahLst/>
              <a:cxnLst/>
              <a:rect r="r" b="b" t="t" l="l"/>
              <a:pathLst>
                <a:path h="812800" w="779311">
                  <a:moveTo>
                    <a:pt x="389656" y="0"/>
                  </a:moveTo>
                  <a:cubicBezTo>
                    <a:pt x="174455" y="0"/>
                    <a:pt x="0" y="181951"/>
                    <a:pt x="0" y="406400"/>
                  </a:cubicBezTo>
                  <a:cubicBezTo>
                    <a:pt x="0" y="630849"/>
                    <a:pt x="174455" y="812800"/>
                    <a:pt x="389656" y="812800"/>
                  </a:cubicBezTo>
                  <a:cubicBezTo>
                    <a:pt x="604856" y="812800"/>
                    <a:pt x="779311" y="630849"/>
                    <a:pt x="779311" y="406400"/>
                  </a:cubicBezTo>
                  <a:cubicBezTo>
                    <a:pt x="779311" y="181951"/>
                    <a:pt x="604856" y="0"/>
                    <a:pt x="389656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3060" y="19050"/>
              <a:ext cx="63319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343797" y="150669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MARKET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3863" y="3792114"/>
            <a:ext cx="3600231" cy="3408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969" spc="19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The Indian e-commerce market is projected to reach approximately $200 billion by 2026, with a compound annual growth rate (CAGR) of around 27% from 2022 to 2026 (Source: IBEF, "E-commerce in India 2023").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49634" y="3682153"/>
            <a:ext cx="3711401" cy="313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2028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 recent survey revealed that 60% of consumers prefer purchasing from local sellers due to perceived quality and supporting local economies (Source: PwC, "Global Consumer Insights Survey 2022").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65897" y="3672628"/>
            <a:ext cx="3889917" cy="352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</a:pPr>
            <a:r>
              <a:rPr lang="en-US" sz="2296" spc="225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Many traditional market sellers lack access to technology, hindering their ability to create an online presence (Source: FICCI, "Digital Commerce in India: Opportunities and Challenges").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53863" y="7594159"/>
            <a:ext cx="3498854" cy="99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2"/>
              </a:lnSpc>
              <a:spcBef>
                <a:spcPct val="0"/>
              </a:spcBef>
            </a:pPr>
            <a:r>
              <a:rPr lang="en-US" sz="2886" spc="28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DIGITAL COMMENCE GROWTH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53722" y="7594159"/>
            <a:ext cx="3108009" cy="98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80" spc="28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CONSUMER BEHAVIOR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99297" y="7780803"/>
            <a:ext cx="2693649" cy="48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80" spc="28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14710" y="3567334"/>
            <a:ext cx="3797632" cy="390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075" spc="20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By aggregating products from multiple local sellers, these virtual market warehouses can provide a wide range of products across various categories, catering to diverse consumer needs (Source: IBEF, "E-commerce in India 2023").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89848" y="7780803"/>
            <a:ext cx="2693649" cy="48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80" spc="28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OPPERTUNITY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0" y="0"/>
            <a:ext cx="3212075" cy="1292860"/>
          </a:xfrm>
          <a:custGeom>
            <a:avLst/>
            <a:gdLst/>
            <a:ahLst/>
            <a:cxnLst/>
            <a:rect r="r" b="b" t="t" l="l"/>
            <a:pathLst>
              <a:path h="1292860" w="3212075">
                <a:moveTo>
                  <a:pt x="0" y="0"/>
                </a:moveTo>
                <a:lnTo>
                  <a:pt x="3212075" y="0"/>
                </a:lnTo>
                <a:lnTo>
                  <a:pt x="3212075" y="1292860"/>
                </a:lnTo>
                <a:lnTo>
                  <a:pt x="0" y="1292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7510" y="9053545"/>
            <a:ext cx="19403020" cy="2466909"/>
            <a:chOff x="0" y="0"/>
            <a:chExt cx="5110260" cy="64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0261" cy="649721"/>
            </a:xfrm>
            <a:custGeom>
              <a:avLst/>
              <a:gdLst/>
              <a:ahLst/>
              <a:cxnLst/>
              <a:rect r="r" b="b" t="t" l="l"/>
              <a:pathLst>
                <a:path h="649721" w="511026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281937"/>
            <a:ext cx="2502845" cy="384215"/>
            <a:chOff x="0" y="0"/>
            <a:chExt cx="264736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7365" cy="406400"/>
            </a:xfrm>
            <a:custGeom>
              <a:avLst/>
              <a:gdLst/>
              <a:ahLst/>
              <a:cxnLst/>
              <a:rect r="r" b="b" t="t" l="l"/>
              <a:pathLst>
                <a:path h="406400" w="2647365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56455" y="9281937"/>
            <a:ext cx="2502845" cy="384215"/>
            <a:chOff x="0" y="0"/>
            <a:chExt cx="264736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7365" cy="406400"/>
            </a:xfrm>
            <a:custGeom>
              <a:avLst/>
              <a:gdLst/>
              <a:ahLst/>
              <a:cxnLst/>
              <a:rect r="r" b="b" t="t" l="l"/>
              <a:pathLst>
                <a:path h="406400" w="2647365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3863119" y="9510252"/>
            <a:ext cx="10561761" cy="0"/>
          </a:xfrm>
          <a:prstGeom prst="line">
            <a:avLst/>
          </a:prstGeom>
          <a:ln cap="rnd" w="47625">
            <a:solidFill>
              <a:srgbClr val="FFEFD4"/>
            </a:solidFill>
            <a:prstDash val="lgDash"/>
            <a:headEnd type="oval" len="lg" w="lg"/>
            <a:tailEnd type="oval" len="lg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9523683" y="5758256"/>
            <a:ext cx="2740577" cy="274057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69268" y="4670145"/>
            <a:ext cx="2740577" cy="274057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2151" y="6040434"/>
            <a:ext cx="2094831" cy="209483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2098" y="2840727"/>
            <a:ext cx="1926929" cy="19269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2166887">
            <a:off x="6278191" y="2785322"/>
            <a:ext cx="2254244" cy="971374"/>
          </a:xfrm>
          <a:custGeom>
            <a:avLst/>
            <a:gdLst/>
            <a:ahLst/>
            <a:cxnLst/>
            <a:rect r="r" b="b" t="t" l="l"/>
            <a:pathLst>
              <a:path h="971374" w="225424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1314743" y="3458162"/>
            <a:ext cx="814201" cy="869535"/>
          </a:xfrm>
          <a:custGeom>
            <a:avLst/>
            <a:gdLst/>
            <a:ahLst/>
            <a:cxnLst/>
            <a:rect r="r" b="b" t="t" l="l"/>
            <a:pathLst>
              <a:path h="869535" w="814201">
                <a:moveTo>
                  <a:pt x="814201" y="0"/>
                </a:moveTo>
                <a:lnTo>
                  <a:pt x="0" y="0"/>
                </a:lnTo>
                <a:lnTo>
                  <a:pt x="0" y="869535"/>
                </a:lnTo>
                <a:lnTo>
                  <a:pt x="814201" y="869535"/>
                </a:lnTo>
                <a:lnTo>
                  <a:pt x="8142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8195011" y="7629298"/>
            <a:ext cx="669085" cy="714557"/>
          </a:xfrm>
          <a:custGeom>
            <a:avLst/>
            <a:gdLst/>
            <a:ahLst/>
            <a:cxnLst/>
            <a:rect r="r" b="b" t="t" l="l"/>
            <a:pathLst>
              <a:path h="714557" w="669085">
                <a:moveTo>
                  <a:pt x="669085" y="0"/>
                </a:moveTo>
                <a:lnTo>
                  <a:pt x="0" y="0"/>
                </a:lnTo>
                <a:lnTo>
                  <a:pt x="0" y="714557"/>
                </a:lnTo>
                <a:lnTo>
                  <a:pt x="669085" y="714557"/>
                </a:lnTo>
                <a:lnTo>
                  <a:pt x="66908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361704" y="5243407"/>
            <a:ext cx="7162151" cy="4771783"/>
          </a:xfrm>
          <a:custGeom>
            <a:avLst/>
            <a:gdLst/>
            <a:ahLst/>
            <a:cxnLst/>
            <a:rect r="r" b="b" t="t" l="l"/>
            <a:pathLst>
              <a:path h="4771783" w="7162151">
                <a:moveTo>
                  <a:pt x="0" y="0"/>
                </a:moveTo>
                <a:lnTo>
                  <a:pt x="7162151" y="0"/>
                </a:lnTo>
                <a:lnTo>
                  <a:pt x="7162151" y="4771783"/>
                </a:lnTo>
                <a:lnTo>
                  <a:pt x="0" y="4771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14368" y="114300"/>
            <a:ext cx="6222883" cy="6222883"/>
          </a:xfrm>
          <a:custGeom>
            <a:avLst/>
            <a:gdLst/>
            <a:ahLst/>
            <a:cxnLst/>
            <a:rect r="r" b="b" t="t" l="l"/>
            <a:pathLst>
              <a:path h="6222883" w="6222883">
                <a:moveTo>
                  <a:pt x="0" y="0"/>
                </a:moveTo>
                <a:lnTo>
                  <a:pt x="6222883" y="0"/>
                </a:lnTo>
                <a:lnTo>
                  <a:pt x="6222883" y="6222883"/>
                </a:lnTo>
                <a:lnTo>
                  <a:pt x="0" y="6222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4368" y="5325763"/>
            <a:ext cx="12824440" cy="4733321"/>
          </a:xfrm>
          <a:custGeom>
            <a:avLst/>
            <a:gdLst/>
            <a:ahLst/>
            <a:cxnLst/>
            <a:rect r="r" b="b" t="t" l="l"/>
            <a:pathLst>
              <a:path h="4733321" w="12824440">
                <a:moveTo>
                  <a:pt x="0" y="0"/>
                </a:moveTo>
                <a:lnTo>
                  <a:pt x="12824440" y="0"/>
                </a:lnTo>
                <a:lnTo>
                  <a:pt x="12824440" y="4733321"/>
                </a:lnTo>
                <a:lnTo>
                  <a:pt x="0" y="4733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037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942780" y="9312060"/>
            <a:ext cx="2130195" cy="29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05 of 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-123825"/>
            <a:ext cx="16230600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RESEARCH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21843" y="477344"/>
            <a:ext cx="6460232" cy="432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Research done on the basis of sources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IBEF: "E-commerce in India 2023"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Statista: "E-commerce in India - Statistics &amp; Facts"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McKinsey &amp; Company: "The Future of E-commerce in India 2023"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PwC: "Global Consumer Insights Survey 2022"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Deloitte: "The 2023 Global Retail Industry Outlook"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BCG: "Retail 2025: The Future of E-commerce"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FICCI: "Digital Commerce in India: Opportunities and Challenges"</a:t>
            </a:r>
          </a:p>
          <a:p>
            <a:pPr algn="l" marL="416277" indent="-208138" lvl="1">
              <a:lnSpc>
                <a:spcPts val="2699"/>
              </a:lnSpc>
              <a:buFont typeface="Arial"/>
              <a:buChar char="•"/>
            </a:pPr>
            <a:r>
              <a:rPr lang="en-US" sz="19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Accenture: "The Future of Logistics in E-commerce"</a:t>
            </a:r>
          </a:p>
          <a:p>
            <a:pPr algn="l">
              <a:lnSpc>
                <a:spcPts val="2699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0" y="0"/>
            <a:ext cx="1628747" cy="655571"/>
          </a:xfrm>
          <a:custGeom>
            <a:avLst/>
            <a:gdLst/>
            <a:ahLst/>
            <a:cxnLst/>
            <a:rect r="r" b="b" t="t" l="l"/>
            <a:pathLst>
              <a:path h="655571" w="1628747">
                <a:moveTo>
                  <a:pt x="0" y="0"/>
                </a:moveTo>
                <a:lnTo>
                  <a:pt x="1628747" y="0"/>
                </a:lnTo>
                <a:lnTo>
                  <a:pt x="1628747" y="655571"/>
                </a:lnTo>
                <a:lnTo>
                  <a:pt x="0" y="6555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9139"/>
            <a:ext cx="1239636" cy="167309"/>
            <a:chOff x="0" y="0"/>
            <a:chExt cx="1652847" cy="2230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31203" cy="223079"/>
              <a:chOff x="0" y="0"/>
              <a:chExt cx="1913890" cy="128908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3890" cy="1289085"/>
              </a:xfrm>
              <a:custGeom>
                <a:avLst/>
                <a:gdLst/>
                <a:ahLst/>
                <a:cxnLst/>
                <a:rect r="r" b="b" t="t" l="l"/>
                <a:pathLst>
                  <a:path h="1289085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289085"/>
                    </a:lnTo>
                    <a:lnTo>
                      <a:pt x="0" y="1289085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664779" y="0"/>
              <a:ext cx="331203" cy="223079"/>
              <a:chOff x="0" y="0"/>
              <a:chExt cx="1913890" cy="128908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3890" cy="1289085"/>
              </a:xfrm>
              <a:custGeom>
                <a:avLst/>
                <a:gdLst/>
                <a:ahLst/>
                <a:cxnLst/>
                <a:rect r="r" b="b" t="t" l="l"/>
                <a:pathLst>
                  <a:path h="1289085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289085"/>
                    </a:lnTo>
                    <a:lnTo>
                      <a:pt x="0" y="1289085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321644" y="0"/>
              <a:ext cx="331203" cy="223079"/>
              <a:chOff x="0" y="0"/>
              <a:chExt cx="1913890" cy="12890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289085"/>
              </a:xfrm>
              <a:custGeom>
                <a:avLst/>
                <a:gdLst/>
                <a:ahLst/>
                <a:cxnLst/>
                <a:rect r="r" b="b" t="t" l="l"/>
                <a:pathLst>
                  <a:path h="1289085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289085"/>
                    </a:lnTo>
                    <a:lnTo>
                      <a:pt x="0" y="1289085"/>
                    </a:lnTo>
                    <a:close/>
                  </a:path>
                </a:pathLst>
              </a:custGeom>
              <a:solidFill>
                <a:srgbClr val="FCC287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28700" y="927175"/>
            <a:ext cx="9418150" cy="161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2"/>
              </a:lnSpc>
            </a:pPr>
            <a:r>
              <a:rPr lang="en-US" b="true" sz="5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TECHINAL ARCHITECTURE AND FEASIBILITY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58200"/>
            <a:ext cx="349253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REACT NATIVE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375" y="3958250"/>
            <a:ext cx="4260983" cy="12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758" indent="-261879" lvl="1">
              <a:lnSpc>
                <a:spcPts val="3396"/>
              </a:lnSpc>
              <a:buFont typeface="Arial"/>
              <a:buChar char="•"/>
            </a:pPr>
            <a:r>
              <a:rPr lang="en-US" sz="2425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dynamic, responsive, and user-friendly interface.</a:t>
            </a:r>
          </a:p>
          <a:p>
            <a:pPr algn="l">
              <a:lnSpc>
                <a:spcPts val="339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67900"/>
            <a:ext cx="3988658" cy="919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8"/>
              </a:lnSpc>
            </a:pPr>
            <a:r>
              <a:rPr lang="en-US" b="true" sz="5740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888265"/>
            <a:ext cx="335309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POSTGRESQL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375" y="8288315"/>
            <a:ext cx="41718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PostgreSQL for relational data like user profiles, transactions, and inventory.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078640"/>
            <a:ext cx="391567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b="true" sz="573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729900"/>
            <a:ext cx="349253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DJANGO (PYTHON)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6375" y="6129950"/>
            <a:ext cx="391944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powerful and feature-rich web framework for 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844075"/>
            <a:ext cx="37841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b="true" sz="573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06649" y="4299593"/>
            <a:ext cx="335309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AWS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24551" y="4909044"/>
            <a:ext cx="5749669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Hosting: AWS or Google Cloud for scalable deployment.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EC2 instances for running microservices.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S3 for storing media files (product images, promotional videos).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Management: RDS for PostgreSQL and MongoDB Atlas for NoSQL data.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Serverless Functions: Lambda for executing notifications, automated reporting, and KYC verification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488236" y="2677103"/>
            <a:ext cx="5222299" cy="144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b="true" sz="4622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CLOUD INFRASTRUCTURE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83770" y="3247849"/>
            <a:ext cx="6479638" cy="309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Payment Gateway Integration: Razorpay or Stripe for secure transactions.</a:t>
            </a:r>
          </a:p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Messaging APIs: Twilio or WhatsApp for multi-channel notifications.</a:t>
            </a:r>
          </a:p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Analytics Platforms: Integration with Google Analytics for insights.</a:t>
            </a:r>
          </a:p>
          <a:p>
            <a:pPr algn="l">
              <a:lnSpc>
                <a:spcPts val="355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564770" y="1523824"/>
            <a:ext cx="6098638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b="true" sz="573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APIS AND INTEGRATIONS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955285" y="-5035824"/>
            <a:ext cx="6020419" cy="6064524"/>
          </a:xfrm>
          <a:custGeom>
            <a:avLst/>
            <a:gdLst/>
            <a:ahLst/>
            <a:cxnLst/>
            <a:rect r="r" b="b" t="t" l="l"/>
            <a:pathLst>
              <a:path h="6064524" w="6020419">
                <a:moveTo>
                  <a:pt x="0" y="0"/>
                </a:moveTo>
                <a:lnTo>
                  <a:pt x="6020419" y="0"/>
                </a:lnTo>
                <a:lnTo>
                  <a:pt x="6020419" y="6064524"/>
                </a:lnTo>
                <a:lnTo>
                  <a:pt x="0" y="6064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7670221" y="9510828"/>
            <a:ext cx="610965" cy="624592"/>
          </a:xfrm>
          <a:custGeom>
            <a:avLst/>
            <a:gdLst/>
            <a:ahLst/>
            <a:cxnLst/>
            <a:rect r="r" b="b" t="t" l="l"/>
            <a:pathLst>
              <a:path h="624592" w="610965">
                <a:moveTo>
                  <a:pt x="0" y="0"/>
                </a:moveTo>
                <a:lnTo>
                  <a:pt x="610965" y="0"/>
                </a:lnTo>
                <a:lnTo>
                  <a:pt x="610965" y="624592"/>
                </a:lnTo>
                <a:lnTo>
                  <a:pt x="0" y="62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183770" y="7270647"/>
            <a:ext cx="6791934" cy="309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Encryption: TLS for secure data transmission.</a:t>
            </a:r>
          </a:p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Compliance: GDPR-compliant data handling and encryption standards.</a:t>
            </a:r>
          </a:p>
          <a:p>
            <a:pPr algn="l" marL="547759" indent="-273880" lvl="1">
              <a:lnSpc>
                <a:spcPts val="3551"/>
              </a:lnSpc>
              <a:buFont typeface="Arial"/>
              <a:buChar char="•"/>
            </a:pPr>
            <a:r>
              <a:rPr lang="en-US" sz="2537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Monitoring: Use of tools like ELK Stack (Elasticsearch, Logstash, Kibana) for real-time system monitoring and anomaly detection.</a:t>
            </a:r>
          </a:p>
          <a:p>
            <a:pPr algn="l">
              <a:lnSpc>
                <a:spcPts val="355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564770" y="6211865"/>
            <a:ext cx="609863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b="true" sz="5739">
                <a:solidFill>
                  <a:srgbClr val="FCC287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0" y="0"/>
            <a:ext cx="2392361" cy="962925"/>
          </a:xfrm>
          <a:custGeom>
            <a:avLst/>
            <a:gdLst/>
            <a:ahLst/>
            <a:cxnLst/>
            <a:rect r="r" b="b" t="t" l="l"/>
            <a:pathLst>
              <a:path h="962925" w="2392361">
                <a:moveTo>
                  <a:pt x="0" y="0"/>
                </a:moveTo>
                <a:lnTo>
                  <a:pt x="2392361" y="0"/>
                </a:lnTo>
                <a:lnTo>
                  <a:pt x="2392361" y="962925"/>
                </a:lnTo>
                <a:lnTo>
                  <a:pt x="0" y="96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76200"/>
            <a:ext cx="8554609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Feasibility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-820568" y="-543527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4"/>
                </a:lnTo>
                <a:lnTo>
                  <a:pt x="0" y="31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53307" y="2725135"/>
            <a:ext cx="4210562" cy="3594699"/>
            <a:chOff x="0" y="0"/>
            <a:chExt cx="5614083" cy="47929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351659"/>
              <a:ext cx="5614083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Cloud-based architecture and serverless computing minimize upfront and operational costs.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99351"/>
              <a:ext cx="5614083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Cost Effective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5614083" cy="73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38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62804" y="2725135"/>
            <a:ext cx="5523677" cy="3594698"/>
            <a:chOff x="0" y="0"/>
            <a:chExt cx="7364903" cy="479293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351658"/>
              <a:ext cx="7364903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Indexing, query optimization, load balancing, and Redis caching ensure efficient data handling and fast response times.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99350"/>
              <a:ext cx="7364903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Performance Optimization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8575"/>
              <a:ext cx="7364903" cy="73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38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86581" y="2725135"/>
            <a:ext cx="4658439" cy="4050651"/>
            <a:chOff x="0" y="0"/>
            <a:chExt cx="6211252" cy="540086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351658"/>
              <a:ext cx="6211252" cy="304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Robust cybersecurity, regular vulnerability assessments, and backup mechanisms ensure data safety and continuity.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99350"/>
              <a:ext cx="6211252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Secure and Reliable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8575"/>
              <a:ext cx="6211252" cy="73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38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69255" y="6505298"/>
            <a:ext cx="5146715" cy="3594698"/>
            <a:chOff x="0" y="0"/>
            <a:chExt cx="6862287" cy="479293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351658"/>
              <a:ext cx="6862287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Modular architecture supports integration of new features and multi-device accessibility via PWA.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99350"/>
              <a:ext cx="6862287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Adaptable Design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8575"/>
              <a:ext cx="6862287" cy="73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38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93156" y="6505298"/>
            <a:ext cx="4922645" cy="3138745"/>
            <a:chOff x="0" y="0"/>
            <a:chExt cx="6563526" cy="418499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351658"/>
              <a:ext cx="6563526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Leverages proven frameworks and tools for rapid development and deployment.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99350"/>
              <a:ext cx="656352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Ease of Implementation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8575"/>
              <a:ext cx="6563526" cy="73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0"/>
                </a:lnSpc>
              </a:pPr>
              <a:r>
                <a:rPr lang="en-US" sz="38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05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0" y="0"/>
            <a:ext cx="3212075" cy="1292860"/>
          </a:xfrm>
          <a:custGeom>
            <a:avLst/>
            <a:gdLst/>
            <a:ahLst/>
            <a:cxnLst/>
            <a:rect r="r" b="b" t="t" l="l"/>
            <a:pathLst>
              <a:path h="1292860" w="3212075">
                <a:moveTo>
                  <a:pt x="0" y="0"/>
                </a:moveTo>
                <a:lnTo>
                  <a:pt x="3212075" y="0"/>
                </a:lnTo>
                <a:lnTo>
                  <a:pt x="3212075" y="1292860"/>
                </a:lnTo>
                <a:lnTo>
                  <a:pt x="0" y="1292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330" y="3370183"/>
            <a:ext cx="5530509" cy="4460088"/>
          </a:xfrm>
          <a:custGeom>
            <a:avLst/>
            <a:gdLst/>
            <a:ahLst/>
            <a:cxnLst/>
            <a:rect r="r" b="b" t="t" l="l"/>
            <a:pathLst>
              <a:path h="4460088" w="5530509">
                <a:moveTo>
                  <a:pt x="0" y="0"/>
                </a:moveTo>
                <a:lnTo>
                  <a:pt x="5530508" y="0"/>
                </a:lnTo>
                <a:lnTo>
                  <a:pt x="5530508" y="4460088"/>
                </a:lnTo>
                <a:lnTo>
                  <a:pt x="0" y="446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10/15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330" y="2083646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SCALABILITY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75929" y="182569"/>
            <a:ext cx="2548953" cy="338101"/>
            <a:chOff x="0" y="0"/>
            <a:chExt cx="671329" cy="890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1329" cy="89047"/>
            </a:xfrm>
            <a:custGeom>
              <a:avLst/>
              <a:gdLst/>
              <a:ahLst/>
              <a:cxnLst/>
              <a:rect r="r" b="b" t="t" l="l"/>
              <a:pathLst>
                <a:path h="89047" w="671329">
                  <a:moveTo>
                    <a:pt x="0" y="0"/>
                  </a:moveTo>
                  <a:lnTo>
                    <a:pt x="671329" y="0"/>
                  </a:lnTo>
                  <a:lnTo>
                    <a:pt x="671329" y="89047"/>
                  </a:lnTo>
                  <a:lnTo>
                    <a:pt x="0" y="89047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71329" cy="12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75929" y="876293"/>
            <a:ext cx="1671332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Dynamic Resource Allocation: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4881" y="819143"/>
            <a:ext cx="7611696" cy="113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Automatically scale up or down server resources (CPU, memory) to match traffic demands, ensuring efficient utilization.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75929" y="2266366"/>
            <a:ext cx="2359620" cy="334471"/>
            <a:chOff x="0" y="0"/>
            <a:chExt cx="621464" cy="880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875929" y="3001319"/>
            <a:ext cx="2072342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Distributed Traffic Management: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4881" y="2991794"/>
            <a:ext cx="7611696" cy="113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Horizontal scaling with additional nodes or servers balances user load and prevents bottlenecks during peak times.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75929" y="4454869"/>
            <a:ext cx="2359620" cy="334471"/>
            <a:chOff x="0" y="0"/>
            <a:chExt cx="621464" cy="88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875929" y="5141765"/>
            <a:ext cx="2072342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Component-Level Flexibility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24881" y="5127946"/>
            <a:ext cx="7611696" cy="113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Microservices architecture enables independent scaling of specific functionalities (e.g., inventory, analytics) based on demand.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875929" y="6391045"/>
            <a:ext cx="2359620" cy="334471"/>
            <a:chOff x="0" y="0"/>
            <a:chExt cx="621464" cy="88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875929" y="7125998"/>
            <a:ext cx="2072342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Cloud-Native Elasticity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4881" y="7132325"/>
            <a:ext cx="7611696" cy="75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Leverage AWS or GCP auto-scaling and load balancing for seamless expansion and uninterrupted performance.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875929" y="8189023"/>
            <a:ext cx="2359620" cy="334471"/>
            <a:chOff x="0" y="0"/>
            <a:chExt cx="621464" cy="880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875929" y="8923976"/>
            <a:ext cx="2072342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Optimization: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24881" y="8930303"/>
            <a:ext cx="7611696" cy="1136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 caching (e.g., Redis) and CDN integration for faster data delivery, while load balancers evenly distribute requests across servers.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0" y="0"/>
            <a:ext cx="3212075" cy="1292860"/>
          </a:xfrm>
          <a:custGeom>
            <a:avLst/>
            <a:gdLst/>
            <a:ahLst/>
            <a:cxnLst/>
            <a:rect r="r" b="b" t="t" l="l"/>
            <a:pathLst>
              <a:path h="1292860" w="3212075">
                <a:moveTo>
                  <a:pt x="0" y="0"/>
                </a:moveTo>
                <a:lnTo>
                  <a:pt x="3212075" y="0"/>
                </a:lnTo>
                <a:lnTo>
                  <a:pt x="3212075" y="1292860"/>
                </a:lnTo>
                <a:lnTo>
                  <a:pt x="0" y="129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1835" y="834270"/>
            <a:ext cx="6202300" cy="1107118"/>
            <a:chOff x="0" y="0"/>
            <a:chExt cx="2234264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4264" cy="398819"/>
            </a:xfrm>
            <a:custGeom>
              <a:avLst/>
              <a:gdLst/>
              <a:ahLst/>
              <a:cxnLst/>
              <a:rect r="r" b="b" t="t" l="l"/>
              <a:pathLst>
                <a:path h="398819" w="2234264">
                  <a:moveTo>
                    <a:pt x="117334" y="0"/>
                  </a:moveTo>
                  <a:lnTo>
                    <a:pt x="2116930" y="0"/>
                  </a:lnTo>
                  <a:cubicBezTo>
                    <a:pt x="2181732" y="0"/>
                    <a:pt x="2234264" y="52532"/>
                    <a:pt x="2234264" y="117334"/>
                  </a:cubicBezTo>
                  <a:lnTo>
                    <a:pt x="2234264" y="281485"/>
                  </a:lnTo>
                  <a:cubicBezTo>
                    <a:pt x="2234264" y="346287"/>
                    <a:pt x="2181732" y="398819"/>
                    <a:pt x="2116930" y="398819"/>
                  </a:cubicBezTo>
                  <a:lnTo>
                    <a:pt x="117334" y="398819"/>
                  </a:lnTo>
                  <a:cubicBezTo>
                    <a:pt x="52532" y="398819"/>
                    <a:pt x="0" y="346287"/>
                    <a:pt x="0" y="281485"/>
                  </a:cubicBezTo>
                  <a:lnTo>
                    <a:pt x="0" y="117334"/>
                  </a:lnTo>
                  <a:cubicBezTo>
                    <a:pt x="0" y="52532"/>
                    <a:pt x="52532" y="0"/>
                    <a:pt x="117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234264" cy="49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Wireframe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5079" y="2377013"/>
            <a:ext cx="2122034" cy="3656342"/>
          </a:xfrm>
          <a:custGeom>
            <a:avLst/>
            <a:gdLst/>
            <a:ahLst/>
            <a:cxnLst/>
            <a:rect r="r" b="b" t="t" l="l"/>
            <a:pathLst>
              <a:path h="3656342" w="2122034">
                <a:moveTo>
                  <a:pt x="0" y="0"/>
                </a:moveTo>
                <a:lnTo>
                  <a:pt x="2122035" y="0"/>
                </a:lnTo>
                <a:lnTo>
                  <a:pt x="2122035" y="3656342"/>
                </a:lnTo>
                <a:lnTo>
                  <a:pt x="0" y="365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5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2982" y="2377013"/>
            <a:ext cx="2116729" cy="3656342"/>
          </a:xfrm>
          <a:custGeom>
            <a:avLst/>
            <a:gdLst/>
            <a:ahLst/>
            <a:cxnLst/>
            <a:rect r="r" b="b" t="t" l="l"/>
            <a:pathLst>
              <a:path h="3656342" w="2116729">
                <a:moveTo>
                  <a:pt x="0" y="0"/>
                </a:moveTo>
                <a:lnTo>
                  <a:pt x="2116730" y="0"/>
                </a:lnTo>
                <a:lnTo>
                  <a:pt x="2116730" y="3656342"/>
                </a:lnTo>
                <a:lnTo>
                  <a:pt x="0" y="3656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5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56677" y="2377013"/>
            <a:ext cx="1914914" cy="3309111"/>
          </a:xfrm>
          <a:custGeom>
            <a:avLst/>
            <a:gdLst/>
            <a:ahLst/>
            <a:cxnLst/>
            <a:rect r="r" b="b" t="t" l="l"/>
            <a:pathLst>
              <a:path h="3309111" w="1914914">
                <a:moveTo>
                  <a:pt x="0" y="0"/>
                </a:moveTo>
                <a:lnTo>
                  <a:pt x="1914914" y="0"/>
                </a:lnTo>
                <a:lnTo>
                  <a:pt x="1914914" y="3309111"/>
                </a:lnTo>
                <a:lnTo>
                  <a:pt x="0" y="3309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54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079" y="6253253"/>
            <a:ext cx="1785279" cy="3860063"/>
          </a:xfrm>
          <a:custGeom>
            <a:avLst/>
            <a:gdLst/>
            <a:ahLst/>
            <a:cxnLst/>
            <a:rect r="r" b="b" t="t" l="l"/>
            <a:pathLst>
              <a:path h="3860063" w="1785279">
                <a:moveTo>
                  <a:pt x="0" y="0"/>
                </a:moveTo>
                <a:lnTo>
                  <a:pt x="1785279" y="0"/>
                </a:lnTo>
                <a:lnTo>
                  <a:pt x="1785279" y="3860063"/>
                </a:lnTo>
                <a:lnTo>
                  <a:pt x="0" y="386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25410" y="310465"/>
            <a:ext cx="1721010" cy="3721103"/>
          </a:xfrm>
          <a:custGeom>
            <a:avLst/>
            <a:gdLst/>
            <a:ahLst/>
            <a:cxnLst/>
            <a:rect r="r" b="b" t="t" l="l"/>
            <a:pathLst>
              <a:path h="3721103" w="1721010">
                <a:moveTo>
                  <a:pt x="0" y="0"/>
                </a:moveTo>
                <a:lnTo>
                  <a:pt x="1721010" y="0"/>
                </a:lnTo>
                <a:lnTo>
                  <a:pt x="1721010" y="3721103"/>
                </a:lnTo>
                <a:lnTo>
                  <a:pt x="0" y="3721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81505" y="286832"/>
            <a:ext cx="1722579" cy="3744737"/>
          </a:xfrm>
          <a:custGeom>
            <a:avLst/>
            <a:gdLst/>
            <a:ahLst/>
            <a:cxnLst/>
            <a:rect r="r" b="b" t="t" l="l"/>
            <a:pathLst>
              <a:path h="3744737" w="1722579">
                <a:moveTo>
                  <a:pt x="0" y="0"/>
                </a:moveTo>
                <a:lnTo>
                  <a:pt x="1722579" y="0"/>
                </a:lnTo>
                <a:lnTo>
                  <a:pt x="1722579" y="3744736"/>
                </a:lnTo>
                <a:lnTo>
                  <a:pt x="0" y="3744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61015" y="6253253"/>
            <a:ext cx="1770804" cy="3860063"/>
          </a:xfrm>
          <a:custGeom>
            <a:avLst/>
            <a:gdLst/>
            <a:ahLst/>
            <a:cxnLst/>
            <a:rect r="r" b="b" t="t" l="l"/>
            <a:pathLst>
              <a:path h="3860063" w="1770804">
                <a:moveTo>
                  <a:pt x="0" y="0"/>
                </a:moveTo>
                <a:lnTo>
                  <a:pt x="1770804" y="0"/>
                </a:lnTo>
                <a:lnTo>
                  <a:pt x="1770804" y="3860063"/>
                </a:lnTo>
                <a:lnTo>
                  <a:pt x="0" y="3860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27745" y="6253253"/>
            <a:ext cx="1770804" cy="3860063"/>
          </a:xfrm>
          <a:custGeom>
            <a:avLst/>
            <a:gdLst/>
            <a:ahLst/>
            <a:cxnLst/>
            <a:rect r="r" b="b" t="t" l="l"/>
            <a:pathLst>
              <a:path h="3860063" w="1770804">
                <a:moveTo>
                  <a:pt x="0" y="0"/>
                </a:moveTo>
                <a:lnTo>
                  <a:pt x="1770804" y="0"/>
                </a:lnTo>
                <a:lnTo>
                  <a:pt x="1770804" y="3860063"/>
                </a:lnTo>
                <a:lnTo>
                  <a:pt x="0" y="3860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69269" y="310465"/>
            <a:ext cx="1555007" cy="3353116"/>
          </a:xfrm>
          <a:custGeom>
            <a:avLst/>
            <a:gdLst/>
            <a:ahLst/>
            <a:cxnLst/>
            <a:rect r="r" b="b" t="t" l="l"/>
            <a:pathLst>
              <a:path h="3353116" w="1555007">
                <a:moveTo>
                  <a:pt x="0" y="0"/>
                </a:moveTo>
                <a:lnTo>
                  <a:pt x="1555008" y="0"/>
                </a:lnTo>
                <a:lnTo>
                  <a:pt x="1555008" y="3353116"/>
                </a:lnTo>
                <a:lnTo>
                  <a:pt x="0" y="3353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89253" y="6594045"/>
            <a:ext cx="1470047" cy="3178479"/>
          </a:xfrm>
          <a:custGeom>
            <a:avLst/>
            <a:gdLst/>
            <a:ahLst/>
            <a:cxnLst/>
            <a:rect r="r" b="b" t="t" l="l"/>
            <a:pathLst>
              <a:path h="3178479" w="1470047">
                <a:moveTo>
                  <a:pt x="0" y="0"/>
                </a:moveTo>
                <a:lnTo>
                  <a:pt x="1470047" y="0"/>
                </a:lnTo>
                <a:lnTo>
                  <a:pt x="1470047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37484" y="421495"/>
            <a:ext cx="1405900" cy="3039785"/>
          </a:xfrm>
          <a:custGeom>
            <a:avLst/>
            <a:gdLst/>
            <a:ahLst/>
            <a:cxnLst/>
            <a:rect r="r" b="b" t="t" l="l"/>
            <a:pathLst>
              <a:path h="3039785" w="1405900">
                <a:moveTo>
                  <a:pt x="0" y="0"/>
                </a:moveTo>
                <a:lnTo>
                  <a:pt x="1405900" y="0"/>
                </a:lnTo>
                <a:lnTo>
                  <a:pt x="1405900" y="3039785"/>
                </a:lnTo>
                <a:lnTo>
                  <a:pt x="0" y="3039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63372" y="6714626"/>
            <a:ext cx="1480013" cy="3217419"/>
          </a:xfrm>
          <a:custGeom>
            <a:avLst/>
            <a:gdLst/>
            <a:ahLst/>
            <a:cxnLst/>
            <a:rect r="r" b="b" t="t" l="l"/>
            <a:pathLst>
              <a:path h="3217419" w="1480013">
                <a:moveTo>
                  <a:pt x="0" y="0"/>
                </a:moveTo>
                <a:lnTo>
                  <a:pt x="1480012" y="0"/>
                </a:lnTo>
                <a:lnTo>
                  <a:pt x="1480012" y="3217419"/>
                </a:lnTo>
                <a:lnTo>
                  <a:pt x="0" y="32174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19303" y="6506727"/>
            <a:ext cx="1455589" cy="3155749"/>
          </a:xfrm>
          <a:custGeom>
            <a:avLst/>
            <a:gdLst/>
            <a:ahLst/>
            <a:cxnLst/>
            <a:rect r="r" b="b" t="t" l="l"/>
            <a:pathLst>
              <a:path h="3155749" w="1455589">
                <a:moveTo>
                  <a:pt x="0" y="0"/>
                </a:moveTo>
                <a:lnTo>
                  <a:pt x="1455589" y="0"/>
                </a:lnTo>
                <a:lnTo>
                  <a:pt x="1455589" y="3155748"/>
                </a:lnTo>
                <a:lnTo>
                  <a:pt x="0" y="31557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73983" y="6506727"/>
            <a:ext cx="1575646" cy="3425318"/>
          </a:xfrm>
          <a:custGeom>
            <a:avLst/>
            <a:gdLst/>
            <a:ahLst/>
            <a:cxnLst/>
            <a:rect r="r" b="b" t="t" l="l"/>
            <a:pathLst>
              <a:path h="3425318" w="1575646">
                <a:moveTo>
                  <a:pt x="0" y="0"/>
                </a:moveTo>
                <a:lnTo>
                  <a:pt x="1575646" y="0"/>
                </a:lnTo>
                <a:lnTo>
                  <a:pt x="1575646" y="3425318"/>
                </a:lnTo>
                <a:lnTo>
                  <a:pt x="0" y="34253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22969" y="3233918"/>
            <a:ext cx="1392668" cy="3019335"/>
          </a:xfrm>
          <a:custGeom>
            <a:avLst/>
            <a:gdLst/>
            <a:ahLst/>
            <a:cxnLst/>
            <a:rect r="r" b="b" t="t" l="l"/>
            <a:pathLst>
              <a:path h="3019335" w="1392668">
                <a:moveTo>
                  <a:pt x="0" y="0"/>
                </a:moveTo>
                <a:lnTo>
                  <a:pt x="1392668" y="0"/>
                </a:lnTo>
                <a:lnTo>
                  <a:pt x="1392668" y="3019335"/>
                </a:lnTo>
                <a:lnTo>
                  <a:pt x="0" y="30193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8334" y="3233918"/>
            <a:ext cx="1388894" cy="3019335"/>
          </a:xfrm>
          <a:custGeom>
            <a:avLst/>
            <a:gdLst/>
            <a:ahLst/>
            <a:cxnLst/>
            <a:rect r="r" b="b" t="t" l="l"/>
            <a:pathLst>
              <a:path h="3019335" w="1388894">
                <a:moveTo>
                  <a:pt x="0" y="0"/>
                </a:moveTo>
                <a:lnTo>
                  <a:pt x="1388894" y="0"/>
                </a:lnTo>
                <a:lnTo>
                  <a:pt x="1388894" y="3019335"/>
                </a:lnTo>
                <a:lnTo>
                  <a:pt x="0" y="30193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1835" y="834270"/>
            <a:ext cx="6202300" cy="1107118"/>
            <a:chOff x="0" y="0"/>
            <a:chExt cx="2234264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4264" cy="398819"/>
            </a:xfrm>
            <a:custGeom>
              <a:avLst/>
              <a:gdLst/>
              <a:ahLst/>
              <a:cxnLst/>
              <a:rect r="r" b="b" t="t" l="l"/>
              <a:pathLst>
                <a:path h="398819" w="2234264">
                  <a:moveTo>
                    <a:pt x="117334" y="0"/>
                  </a:moveTo>
                  <a:lnTo>
                    <a:pt x="2116930" y="0"/>
                  </a:lnTo>
                  <a:cubicBezTo>
                    <a:pt x="2181732" y="0"/>
                    <a:pt x="2234264" y="52532"/>
                    <a:pt x="2234264" y="117334"/>
                  </a:cubicBezTo>
                  <a:lnTo>
                    <a:pt x="2234264" y="281485"/>
                  </a:lnTo>
                  <a:cubicBezTo>
                    <a:pt x="2234264" y="346287"/>
                    <a:pt x="2181732" y="398819"/>
                    <a:pt x="2116930" y="398819"/>
                  </a:cubicBezTo>
                  <a:lnTo>
                    <a:pt x="117334" y="398819"/>
                  </a:lnTo>
                  <a:cubicBezTo>
                    <a:pt x="52532" y="398819"/>
                    <a:pt x="0" y="346287"/>
                    <a:pt x="0" y="281485"/>
                  </a:cubicBezTo>
                  <a:lnTo>
                    <a:pt x="0" y="117334"/>
                  </a:lnTo>
                  <a:cubicBezTo>
                    <a:pt x="0" y="52532"/>
                    <a:pt x="52532" y="0"/>
                    <a:pt x="1173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2234264" cy="494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4800" b="true">
                  <a:solidFill>
                    <a:srgbClr val="8E77F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Onboarding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0946" y="2280576"/>
            <a:ext cx="1516209" cy="3369353"/>
          </a:xfrm>
          <a:custGeom>
            <a:avLst/>
            <a:gdLst/>
            <a:ahLst/>
            <a:cxnLst/>
            <a:rect r="r" b="b" t="t" l="l"/>
            <a:pathLst>
              <a:path h="3369353" w="1516209">
                <a:moveTo>
                  <a:pt x="0" y="0"/>
                </a:moveTo>
                <a:lnTo>
                  <a:pt x="1516209" y="0"/>
                </a:lnTo>
                <a:lnTo>
                  <a:pt x="1516209" y="3369353"/>
                </a:lnTo>
                <a:lnTo>
                  <a:pt x="0" y="3369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5952" y="2280576"/>
            <a:ext cx="1658208" cy="3684908"/>
          </a:xfrm>
          <a:custGeom>
            <a:avLst/>
            <a:gdLst/>
            <a:ahLst/>
            <a:cxnLst/>
            <a:rect r="r" b="b" t="t" l="l"/>
            <a:pathLst>
              <a:path h="3684908" w="1658208">
                <a:moveTo>
                  <a:pt x="0" y="0"/>
                </a:moveTo>
                <a:lnTo>
                  <a:pt x="1658208" y="0"/>
                </a:lnTo>
                <a:lnTo>
                  <a:pt x="1658208" y="3684908"/>
                </a:lnTo>
                <a:lnTo>
                  <a:pt x="0" y="3684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9927" y="2280576"/>
            <a:ext cx="1516209" cy="3369353"/>
          </a:xfrm>
          <a:custGeom>
            <a:avLst/>
            <a:gdLst/>
            <a:ahLst/>
            <a:cxnLst/>
            <a:rect r="r" b="b" t="t" l="l"/>
            <a:pathLst>
              <a:path h="3369353" w="1516209">
                <a:moveTo>
                  <a:pt x="0" y="0"/>
                </a:moveTo>
                <a:lnTo>
                  <a:pt x="1516209" y="0"/>
                </a:lnTo>
                <a:lnTo>
                  <a:pt x="1516209" y="3369353"/>
                </a:lnTo>
                <a:lnTo>
                  <a:pt x="0" y="3369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86236" y="2280576"/>
            <a:ext cx="1658208" cy="3684908"/>
          </a:xfrm>
          <a:custGeom>
            <a:avLst/>
            <a:gdLst/>
            <a:ahLst/>
            <a:cxnLst/>
            <a:rect r="r" b="b" t="t" l="l"/>
            <a:pathLst>
              <a:path h="3684908" w="1658208">
                <a:moveTo>
                  <a:pt x="0" y="0"/>
                </a:moveTo>
                <a:lnTo>
                  <a:pt x="1658208" y="0"/>
                </a:lnTo>
                <a:lnTo>
                  <a:pt x="1658208" y="3684908"/>
                </a:lnTo>
                <a:lnTo>
                  <a:pt x="0" y="3684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6544" y="2280576"/>
            <a:ext cx="1658208" cy="3684908"/>
          </a:xfrm>
          <a:custGeom>
            <a:avLst/>
            <a:gdLst/>
            <a:ahLst/>
            <a:cxnLst/>
            <a:rect r="r" b="b" t="t" l="l"/>
            <a:pathLst>
              <a:path h="3684908" w="1658208">
                <a:moveTo>
                  <a:pt x="0" y="0"/>
                </a:moveTo>
                <a:lnTo>
                  <a:pt x="1658209" y="0"/>
                </a:lnTo>
                <a:lnTo>
                  <a:pt x="1658209" y="3684908"/>
                </a:lnTo>
                <a:lnTo>
                  <a:pt x="0" y="3684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49578" y="2280576"/>
            <a:ext cx="1658208" cy="3684908"/>
          </a:xfrm>
          <a:custGeom>
            <a:avLst/>
            <a:gdLst/>
            <a:ahLst/>
            <a:cxnLst/>
            <a:rect r="r" b="b" t="t" l="l"/>
            <a:pathLst>
              <a:path h="3684908" w="1658208">
                <a:moveTo>
                  <a:pt x="0" y="0"/>
                </a:moveTo>
                <a:lnTo>
                  <a:pt x="1658208" y="0"/>
                </a:lnTo>
                <a:lnTo>
                  <a:pt x="1658208" y="3684908"/>
                </a:lnTo>
                <a:lnTo>
                  <a:pt x="0" y="3684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12611" y="2280576"/>
            <a:ext cx="1753760" cy="3897245"/>
          </a:xfrm>
          <a:custGeom>
            <a:avLst/>
            <a:gdLst/>
            <a:ahLst/>
            <a:cxnLst/>
            <a:rect r="r" b="b" t="t" l="l"/>
            <a:pathLst>
              <a:path h="3897245" w="1753760">
                <a:moveTo>
                  <a:pt x="0" y="0"/>
                </a:moveTo>
                <a:lnTo>
                  <a:pt x="1753761" y="0"/>
                </a:lnTo>
                <a:lnTo>
                  <a:pt x="1753761" y="3897245"/>
                </a:lnTo>
                <a:lnTo>
                  <a:pt x="0" y="3897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0946" y="6177821"/>
            <a:ext cx="1729474" cy="3843276"/>
          </a:xfrm>
          <a:custGeom>
            <a:avLst/>
            <a:gdLst/>
            <a:ahLst/>
            <a:cxnLst/>
            <a:rect r="r" b="b" t="t" l="l"/>
            <a:pathLst>
              <a:path h="3843276" w="1729474">
                <a:moveTo>
                  <a:pt x="0" y="0"/>
                </a:moveTo>
                <a:lnTo>
                  <a:pt x="1729474" y="0"/>
                </a:lnTo>
                <a:lnTo>
                  <a:pt x="1729474" y="3843276"/>
                </a:lnTo>
                <a:lnTo>
                  <a:pt x="0" y="3843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12880" y="6177821"/>
            <a:ext cx="1729474" cy="3843276"/>
          </a:xfrm>
          <a:custGeom>
            <a:avLst/>
            <a:gdLst/>
            <a:ahLst/>
            <a:cxnLst/>
            <a:rect r="r" b="b" t="t" l="l"/>
            <a:pathLst>
              <a:path h="3843276" w="1729474">
                <a:moveTo>
                  <a:pt x="0" y="0"/>
                </a:moveTo>
                <a:lnTo>
                  <a:pt x="1729474" y="0"/>
                </a:lnTo>
                <a:lnTo>
                  <a:pt x="1729474" y="3843276"/>
                </a:lnTo>
                <a:lnTo>
                  <a:pt x="0" y="3843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5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9112" y="2238397"/>
            <a:ext cx="701110" cy="694066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79112" y="3883897"/>
            <a:ext cx="701110" cy="694066"/>
            <a:chOff x="0" y="0"/>
            <a:chExt cx="85797" cy="849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79112" y="5743956"/>
            <a:ext cx="701110" cy="694066"/>
            <a:chOff x="0" y="0"/>
            <a:chExt cx="85797" cy="849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02573" y="7511324"/>
            <a:ext cx="1401410" cy="1401410"/>
          </a:xfrm>
          <a:custGeom>
            <a:avLst/>
            <a:gdLst/>
            <a:ahLst/>
            <a:cxnLst/>
            <a:rect r="r" b="b" t="t" l="l"/>
            <a:pathLst>
              <a:path h="1401410" w="1401410">
                <a:moveTo>
                  <a:pt x="0" y="0"/>
                </a:moveTo>
                <a:lnTo>
                  <a:pt x="1401410" y="0"/>
                </a:lnTo>
                <a:lnTo>
                  <a:pt x="1401410" y="1401410"/>
                </a:lnTo>
                <a:lnTo>
                  <a:pt x="0" y="1401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342" y="2405681"/>
            <a:ext cx="540358" cy="540358"/>
          </a:xfrm>
          <a:custGeom>
            <a:avLst/>
            <a:gdLst/>
            <a:ahLst/>
            <a:cxnLst/>
            <a:rect r="r" b="b" t="t" l="l"/>
            <a:pathLst>
              <a:path h="540358" w="540358">
                <a:moveTo>
                  <a:pt x="0" y="0"/>
                </a:moveTo>
                <a:lnTo>
                  <a:pt x="540358" y="0"/>
                </a:lnTo>
                <a:lnTo>
                  <a:pt x="540358" y="540358"/>
                </a:lnTo>
                <a:lnTo>
                  <a:pt x="0" y="540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461736" y="-906507"/>
            <a:ext cx="21211472" cy="2585721"/>
            <a:chOff x="0" y="0"/>
            <a:chExt cx="2989874" cy="3644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89874" cy="364472"/>
            </a:xfrm>
            <a:custGeom>
              <a:avLst/>
              <a:gdLst/>
              <a:ahLst/>
              <a:cxnLst/>
              <a:rect r="r" b="b" t="t" l="l"/>
              <a:pathLst>
                <a:path h="364472" w="2989874">
                  <a:moveTo>
                    <a:pt x="26644" y="0"/>
                  </a:moveTo>
                  <a:lnTo>
                    <a:pt x="2963230" y="0"/>
                  </a:lnTo>
                  <a:cubicBezTo>
                    <a:pt x="2970296" y="0"/>
                    <a:pt x="2977073" y="2807"/>
                    <a:pt x="2982070" y="7804"/>
                  </a:cubicBezTo>
                  <a:cubicBezTo>
                    <a:pt x="2987067" y="12801"/>
                    <a:pt x="2989874" y="19578"/>
                    <a:pt x="2989874" y="26644"/>
                  </a:cubicBezTo>
                  <a:lnTo>
                    <a:pt x="2989874" y="337827"/>
                  </a:lnTo>
                  <a:cubicBezTo>
                    <a:pt x="2989874" y="344894"/>
                    <a:pt x="2987067" y="351671"/>
                    <a:pt x="2982070" y="356668"/>
                  </a:cubicBezTo>
                  <a:cubicBezTo>
                    <a:pt x="2977073" y="361664"/>
                    <a:pt x="2970296" y="364472"/>
                    <a:pt x="2963230" y="364472"/>
                  </a:cubicBezTo>
                  <a:lnTo>
                    <a:pt x="26644" y="364472"/>
                  </a:lnTo>
                  <a:cubicBezTo>
                    <a:pt x="19578" y="364472"/>
                    <a:pt x="12801" y="361664"/>
                    <a:pt x="7804" y="356668"/>
                  </a:cubicBezTo>
                  <a:cubicBezTo>
                    <a:pt x="2807" y="351671"/>
                    <a:pt x="0" y="344894"/>
                    <a:pt x="0" y="337827"/>
                  </a:cubicBezTo>
                  <a:lnTo>
                    <a:pt x="0" y="26644"/>
                  </a:lnTo>
                  <a:cubicBezTo>
                    <a:pt x="0" y="19578"/>
                    <a:pt x="2807" y="12801"/>
                    <a:pt x="7804" y="7804"/>
                  </a:cubicBezTo>
                  <a:cubicBezTo>
                    <a:pt x="12801" y="2807"/>
                    <a:pt x="19578" y="0"/>
                    <a:pt x="266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30000"/>
                  </a:srgbClr>
                </a:gs>
                <a:gs pos="100000">
                  <a:srgbClr val="3099FA">
                    <a:alpha val="30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89874" cy="402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278346" y="4074532"/>
            <a:ext cx="302641" cy="304301"/>
          </a:xfrm>
          <a:custGeom>
            <a:avLst/>
            <a:gdLst/>
            <a:ahLst/>
            <a:cxnLst/>
            <a:rect r="r" b="b" t="t" l="l"/>
            <a:pathLst>
              <a:path h="304301" w="302641">
                <a:moveTo>
                  <a:pt x="0" y="0"/>
                </a:moveTo>
                <a:lnTo>
                  <a:pt x="302641" y="0"/>
                </a:lnTo>
                <a:lnTo>
                  <a:pt x="302641" y="304301"/>
                </a:lnTo>
                <a:lnTo>
                  <a:pt x="0" y="304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61194" y="2417315"/>
            <a:ext cx="336945" cy="336945"/>
          </a:xfrm>
          <a:custGeom>
            <a:avLst/>
            <a:gdLst/>
            <a:ahLst/>
            <a:cxnLst/>
            <a:rect r="r" b="b" t="t" l="l"/>
            <a:pathLst>
              <a:path h="336945" w="336945">
                <a:moveTo>
                  <a:pt x="0" y="0"/>
                </a:moveTo>
                <a:lnTo>
                  <a:pt x="336945" y="0"/>
                </a:lnTo>
                <a:lnTo>
                  <a:pt x="336945" y="336945"/>
                </a:lnTo>
                <a:lnTo>
                  <a:pt x="0" y="336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75552" y="5940905"/>
            <a:ext cx="308230" cy="303186"/>
          </a:xfrm>
          <a:custGeom>
            <a:avLst/>
            <a:gdLst/>
            <a:ahLst/>
            <a:cxnLst/>
            <a:rect r="r" b="b" t="t" l="l"/>
            <a:pathLst>
              <a:path h="303186" w="308230">
                <a:moveTo>
                  <a:pt x="0" y="0"/>
                </a:moveTo>
                <a:lnTo>
                  <a:pt x="308229" y="0"/>
                </a:lnTo>
                <a:lnTo>
                  <a:pt x="308229" y="303185"/>
                </a:lnTo>
                <a:lnTo>
                  <a:pt x="0" y="303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83873" y="2257447"/>
            <a:ext cx="6342814" cy="263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3"/>
              </a:lnSpc>
            </a:pPr>
            <a:r>
              <a:rPr lang="en-US" sz="625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Allignment with ONDC’s Goal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127256"/>
            <a:ext cx="5215109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alignment ensures that the solution not only meets ONDC’s immediate objectives but also fosters a scalable and sustainable digital commerce ecosystem. Let me know if you need further details or visual representations of this alignment!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39465" y="2571514"/>
            <a:ext cx="6851279" cy="96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6"/>
              </a:lnSpc>
            </a:pPr>
            <a:r>
              <a:rPr lang="en-US" sz="2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mpowers small sellers to compete in digital markets through virtual warehouses.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39465" y="2181247"/>
            <a:ext cx="5054804" cy="4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  <a:spcBef>
                <a:spcPct val="0"/>
              </a:spcBef>
            </a:pPr>
            <a:r>
              <a:rPr lang="en-US" b="true" sz="23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Democratization of Commerce: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39465" y="4217014"/>
            <a:ext cx="6851279" cy="96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6"/>
              </a:lnSpc>
            </a:pPr>
            <a:r>
              <a:rPr lang="en-US" sz="2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tools like SaaS-based POS, bulk uploads, and real-time inventory updates.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39465" y="3826747"/>
            <a:ext cx="4101469" cy="4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  <a:spcBef>
                <a:spcPct val="0"/>
              </a:spcBef>
            </a:pPr>
            <a:r>
              <a:rPr lang="en-US" b="true" sz="23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Enablement: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39465" y="6077073"/>
            <a:ext cx="6851279" cy="964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6"/>
              </a:lnSpc>
            </a:pPr>
            <a:r>
              <a:rPr lang="en-US" sz="2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calable cloud architecture supports growth and ensures seamless performance.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39465" y="5686806"/>
            <a:ext cx="3425640" cy="4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  <a:spcBef>
                <a:spcPct val="0"/>
              </a:spcBef>
            </a:pPr>
            <a:r>
              <a:rPr lang="en-US" b="true" sz="23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Efficient Operations: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079112" y="7384939"/>
            <a:ext cx="701110" cy="694066"/>
            <a:chOff x="0" y="0"/>
            <a:chExt cx="85797" cy="849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64876">
                    <a:alpha val="100000"/>
                  </a:srgbClr>
                </a:gs>
                <a:gs pos="100000">
                  <a:srgbClr val="3099FA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278346" y="7575575"/>
            <a:ext cx="302641" cy="304301"/>
          </a:xfrm>
          <a:custGeom>
            <a:avLst/>
            <a:gdLst/>
            <a:ahLst/>
            <a:cxnLst/>
            <a:rect r="r" b="b" t="t" l="l"/>
            <a:pathLst>
              <a:path h="304301" w="302641">
                <a:moveTo>
                  <a:pt x="0" y="0"/>
                </a:moveTo>
                <a:lnTo>
                  <a:pt x="302641" y="0"/>
                </a:lnTo>
                <a:lnTo>
                  <a:pt x="302641" y="304300"/>
                </a:lnTo>
                <a:lnTo>
                  <a:pt x="0" y="30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039465" y="7718056"/>
            <a:ext cx="6851279" cy="145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6"/>
              </a:lnSpc>
            </a:pPr>
            <a:r>
              <a:rPr lang="en-US" sz="23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Offers diverse products, real-time updates, and faster deliveries via local fulfillment centers.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39465" y="7327789"/>
            <a:ext cx="4101469" cy="40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  <a:spcBef>
                <a:spcPct val="0"/>
              </a:spcBef>
            </a:pPr>
            <a:r>
              <a:rPr lang="en-US" b="true" sz="230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Consumer Focus: 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0" y="0"/>
            <a:ext cx="3212075" cy="1292860"/>
          </a:xfrm>
          <a:custGeom>
            <a:avLst/>
            <a:gdLst/>
            <a:ahLst/>
            <a:cxnLst/>
            <a:rect r="r" b="b" t="t" l="l"/>
            <a:pathLst>
              <a:path h="1292860" w="3212075">
                <a:moveTo>
                  <a:pt x="0" y="0"/>
                </a:moveTo>
                <a:lnTo>
                  <a:pt x="3212075" y="0"/>
                </a:lnTo>
                <a:lnTo>
                  <a:pt x="3212075" y="1292860"/>
                </a:lnTo>
                <a:lnTo>
                  <a:pt x="0" y="129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DAGc1DV4xgk</dc:identifier>
  <dcterms:modified xsi:type="dcterms:W3CDTF">2011-08-01T06:04:30Z</dcterms:modified>
  <cp:revision>1</cp:revision>
  <dc:title>Market analysis</dc:title>
</cp:coreProperties>
</file>